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C829"/>
    <a:srgbClr val="25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2232454"/>
            <a:ext cx="9144000" cy="906163"/>
          </a:xfrm>
        </p:spPr>
        <p:txBody>
          <a:bodyPr anchor="b"/>
          <a:lstStyle>
            <a:lvl1pPr algn="l">
              <a:defRPr sz="6000"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8256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123"/>
          </a:xfrm>
        </p:spPr>
        <p:txBody>
          <a:bodyPr/>
          <a:lstStyle>
            <a:lvl1pPr>
              <a:defRPr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318054"/>
            <a:ext cx="10515600" cy="430015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6983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349946" y="1227437"/>
            <a:ext cx="2003854" cy="4390767"/>
          </a:xfrm>
        </p:spPr>
        <p:txBody>
          <a:bodyPr vert="eaVert"/>
          <a:lstStyle>
            <a:lvl1pPr>
              <a:defRPr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199" y="1227437"/>
            <a:ext cx="8379941" cy="439076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381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838200" y="1679876"/>
            <a:ext cx="4764088" cy="4225925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5898850" y="1671638"/>
            <a:ext cx="5905500" cy="42164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9815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48651"/>
            <a:ext cx="9211962" cy="985879"/>
          </a:xfrm>
        </p:spPr>
        <p:txBody>
          <a:bodyPr/>
          <a:lstStyle>
            <a:lvl1pPr>
              <a:defRPr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318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4445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211962" cy="985880"/>
          </a:xfrm>
        </p:spPr>
        <p:txBody>
          <a:bodyPr/>
          <a:lstStyle>
            <a:lvl1pPr>
              <a:defRPr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530393"/>
            <a:ext cx="5181600" cy="464657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530393"/>
            <a:ext cx="5181600" cy="464657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423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9218612" cy="985879"/>
          </a:xfrm>
        </p:spPr>
        <p:txBody>
          <a:bodyPr/>
          <a:lstStyle>
            <a:lvl1pPr>
              <a:defRPr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529085"/>
            <a:ext cx="5157787" cy="4891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184957"/>
            <a:ext cx="5157787" cy="400470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0612" y="1529085"/>
            <a:ext cx="5183188" cy="4891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184957"/>
            <a:ext cx="5183188" cy="400470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86438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4117"/>
          </a:xfrm>
        </p:spPr>
        <p:txBody>
          <a:bodyPr/>
          <a:lstStyle>
            <a:lvl1pPr>
              <a:defRPr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9772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5730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09135"/>
          </a:xfrm>
        </p:spPr>
        <p:txBody>
          <a:bodyPr anchor="b"/>
          <a:lstStyle>
            <a:lvl1pPr>
              <a:defRPr sz="3200"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1252151"/>
            <a:ext cx="6172200" cy="46088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1466335"/>
            <a:ext cx="3932237" cy="44026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6423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12838"/>
          </a:xfrm>
        </p:spPr>
        <p:txBody>
          <a:bodyPr anchor="b"/>
          <a:lstStyle>
            <a:lvl1pPr>
              <a:defRPr sz="3200" b="1">
                <a:solidFill>
                  <a:srgbClr val="255AA8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1408670"/>
            <a:ext cx="6172200" cy="4242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1570038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901A-8AB8-46E7-90DC-3DEE371F5F7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32475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2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573427"/>
            <a:ext cx="10515600" cy="460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62962-D700-4B86-8ED7-C62FBBC93AD5}" type="datetimeFigureOut">
              <a:rPr lang="fr-CH" smtClean="0"/>
              <a:t>05.12.2017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901A-8AB8-46E7-90DC-3DEE371F5F77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3963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55AA8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55AA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55AA8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55AA8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55AA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55AA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4N0Lg1mDlY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youtu.be/myzYPjLiieI?t=6m15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emps.ch/societe/2015/12/04/climat-se-rechauffe-nos-coeurs-froids" TargetMode="External"/><Relationship Id="rId2" Type="http://schemas.openxmlformats.org/officeDocument/2006/relationships/hyperlink" Target="https://newrepublic.com/article/115279/joshua-greenes-moral-tribes-reviewed-thomas-nage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195022" y="2366680"/>
            <a:ext cx="6852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hlinkClick r:id="rId2"/>
              </a:rPr>
              <a:t>https</a:t>
            </a:r>
            <a:r>
              <a:rPr lang="fr-CH" dirty="0">
                <a:hlinkClick r:id="rId2"/>
              </a:rPr>
              <a:t>://</a:t>
            </a:r>
            <a:r>
              <a:rPr lang="fr-CH" dirty="0" smtClean="0">
                <a:hlinkClick r:id="rId2"/>
              </a:rPr>
              <a:t>www.youtube.com/watch?v=4N0Lg1mDlYs</a:t>
            </a:r>
            <a:endParaRPr lang="fr-CH" dirty="0"/>
          </a:p>
        </p:txBody>
      </p:sp>
      <p:pic>
        <p:nvPicPr>
          <p:cNvPr id="1026" name="Picture 2" descr="http://upload.wikimedia.org/wikipedia/en/8/82/We_Feed_the_World_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52" y="304538"/>
            <a:ext cx="25146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413488" y="3244334"/>
            <a:ext cx="33650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dirty="0">
                <a:hlinkClick r:id="rId4"/>
              </a:rPr>
              <a:t>https://</a:t>
            </a:r>
            <a:r>
              <a:rPr lang="fr-CH" dirty="0" smtClean="0">
                <a:hlinkClick r:id="rId4"/>
              </a:rPr>
              <a:t>youtu.be/myzYPjLiieI?t=6m15s</a:t>
            </a:r>
            <a:endParaRPr lang="fr-CH" dirty="0" smtClean="0"/>
          </a:p>
          <a:p>
            <a:endParaRPr lang="fr-CH" dirty="0"/>
          </a:p>
        </p:txBody>
      </p:sp>
      <p:pic>
        <p:nvPicPr>
          <p:cNvPr id="1028" name="Picture 4" descr="https://i.ytimg.com/vi/myzYPjLiieI/maxresdefaul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512" y="3244334"/>
            <a:ext cx="36576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979867" y="4539727"/>
            <a:ext cx="3334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dirty="0" smtClean="0"/>
              <a:t>Quelle culpabilité? </a:t>
            </a:r>
            <a:endParaRPr lang="fr-CH" sz="3200" dirty="0"/>
          </a:p>
        </p:txBody>
      </p:sp>
    </p:spTree>
    <p:extLst>
      <p:ext uri="{BB962C8B-B14F-4D97-AF65-F5344CB8AC3E}">
        <p14:creationId xmlns:p14="http://schemas.microsoft.com/office/powerpoint/2010/main" val="179779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1671" y="903643"/>
            <a:ext cx="102592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b="1" dirty="0" smtClean="0">
                <a:cs typeface="Adobe Devanagari" panose="02040503050201020203" pitchFamily="18" charset="0"/>
              </a:rPr>
              <a:t>Développement </a:t>
            </a:r>
            <a:r>
              <a:rPr lang="fr-CH" b="1" dirty="0">
                <a:cs typeface="Adobe Devanagari" panose="02040503050201020203" pitchFamily="18" charset="0"/>
              </a:rPr>
              <a:t>durable </a:t>
            </a:r>
            <a:r>
              <a:rPr lang="fr-CH" b="1" dirty="0" smtClean="0">
                <a:cs typeface="Adobe Devanagari" panose="02040503050201020203" pitchFamily="18" charset="0"/>
              </a:rPr>
              <a:t>et «</a:t>
            </a:r>
            <a:r>
              <a:rPr lang="fr-CH" b="1" dirty="0">
                <a:cs typeface="Adobe Devanagari" panose="02040503050201020203" pitchFamily="18" charset="0"/>
              </a:rPr>
              <a:t> justice intergénérationnelle »</a:t>
            </a:r>
          </a:p>
          <a:p>
            <a:pPr algn="ctr"/>
            <a:endParaRPr lang="fr-CH" b="1" dirty="0">
              <a:cs typeface="Adobe Devanagari" panose="02040503050201020203" pitchFamily="18" charset="0"/>
            </a:endParaRPr>
          </a:p>
          <a:p>
            <a:pPr algn="ctr"/>
            <a:r>
              <a:rPr lang="fr-CH" b="1" dirty="0">
                <a:cs typeface="Adobe Devanagari" panose="02040503050201020203" pitchFamily="18" charset="0"/>
              </a:rPr>
              <a:t>Développement durable </a:t>
            </a:r>
            <a:r>
              <a:rPr lang="fr-CH" b="1" dirty="0" smtClean="0">
                <a:cs typeface="Adobe Devanagari" panose="02040503050201020203" pitchFamily="18" charset="0"/>
              </a:rPr>
              <a:t>: une </a:t>
            </a:r>
            <a:r>
              <a:rPr lang="fr-CH" b="1" dirty="0">
                <a:cs typeface="Adobe Devanagari" panose="02040503050201020203" pitchFamily="18" charset="0"/>
              </a:rPr>
              <a:t>composante « sociale» </a:t>
            </a:r>
            <a:r>
              <a:rPr lang="fr-CH" b="1" dirty="0" smtClean="0">
                <a:cs typeface="Adobe Devanagari" panose="02040503050201020203" pitchFamily="18" charset="0"/>
              </a:rPr>
              <a:t>intrinsèque et nécessaire</a:t>
            </a:r>
            <a:endParaRPr lang="fr-CH" b="1" dirty="0">
              <a:cs typeface="Adobe Devanagari" panose="02040503050201020203" pitchFamily="18" charset="0"/>
            </a:endParaRPr>
          </a:p>
          <a:p>
            <a:pPr algn="ctr"/>
            <a:endParaRPr lang="fr-CH" b="1" dirty="0">
              <a:cs typeface="Adobe Devanagari" panose="02040503050201020203" pitchFamily="18" charset="0"/>
            </a:endParaRPr>
          </a:p>
          <a:p>
            <a:pPr algn="ctr"/>
            <a:r>
              <a:rPr lang="fr-CH" b="1" dirty="0">
                <a:cs typeface="Adobe Devanagari" panose="02040503050201020203" pitchFamily="18" charset="0"/>
              </a:rPr>
              <a:t>Principe de </a:t>
            </a:r>
            <a:r>
              <a:rPr lang="fr-CH" b="1" dirty="0" smtClean="0">
                <a:cs typeface="Adobe Devanagari" panose="02040503050201020203" pitchFamily="18" charset="0"/>
              </a:rPr>
              <a:t>responsabilité </a:t>
            </a:r>
            <a:r>
              <a:rPr lang="fr-CH" b="1" dirty="0" smtClean="0">
                <a:cs typeface="Adobe Devanagari" panose="02040503050201020203" pitchFamily="18" charset="0"/>
              </a:rPr>
              <a:t>ou/et </a:t>
            </a:r>
            <a:r>
              <a:rPr lang="fr-CH" b="1" dirty="0" smtClean="0">
                <a:cs typeface="Adobe Devanagari" panose="02040503050201020203" pitchFamily="18" charset="0"/>
              </a:rPr>
              <a:t>éthiques téléologiques VS </a:t>
            </a:r>
            <a:r>
              <a:rPr lang="fr-CH" b="1" dirty="0">
                <a:cs typeface="Adobe Devanagari" panose="02040503050201020203" pitchFamily="18" charset="0"/>
              </a:rPr>
              <a:t>dérivés illogiques de </a:t>
            </a:r>
            <a:r>
              <a:rPr lang="fr-CH" b="1" dirty="0" smtClean="0">
                <a:cs typeface="Adobe Devanagari" panose="02040503050201020203" pitchFamily="18" charset="0"/>
              </a:rPr>
              <a:t>l’utilitarisme réduit à ses principes les plus </a:t>
            </a:r>
            <a:r>
              <a:rPr lang="fr-CH" b="1" dirty="0" smtClean="0">
                <a:cs typeface="Adobe Devanagari" panose="02040503050201020203" pitchFamily="18" charset="0"/>
              </a:rPr>
              <a:t>pauvres</a:t>
            </a:r>
            <a:r>
              <a:rPr lang="fr-CH" b="1" dirty="0">
                <a:cs typeface="Adobe Devanagari" panose="02040503050201020203" pitchFamily="18" charset="0"/>
              </a:rPr>
              <a:t> </a:t>
            </a:r>
            <a:r>
              <a:rPr lang="fr-CH" b="1" dirty="0" smtClean="0">
                <a:cs typeface="Adobe Devanagari" panose="02040503050201020203" pitchFamily="18" charset="0"/>
              </a:rPr>
              <a:t>(le bien-être tel que défini par les spécialistes: réduction à l’homo </a:t>
            </a:r>
            <a:r>
              <a:rPr lang="fr-CH" b="1" dirty="0" err="1" smtClean="0">
                <a:cs typeface="Adobe Devanagari" panose="02040503050201020203" pitchFamily="18" charset="0"/>
              </a:rPr>
              <a:t>oeconomicus</a:t>
            </a:r>
            <a:r>
              <a:rPr lang="fr-CH" b="1" dirty="0" smtClean="0">
                <a:cs typeface="Adobe Devanagari" panose="02040503050201020203" pitchFamily="18" charset="0"/>
              </a:rPr>
              <a:t>)</a:t>
            </a:r>
            <a:endParaRPr lang="fr-CH" b="1" dirty="0">
              <a:cs typeface="Adobe Devanagari" panose="02040503050201020203" pitchFamily="18" charset="0"/>
            </a:endParaRPr>
          </a:p>
          <a:p>
            <a:pPr algn="ctr"/>
            <a:r>
              <a:rPr lang="fr-CH" b="1" dirty="0">
                <a:cs typeface="Adobe Devanagari" panose="02040503050201020203" pitchFamily="18" charset="0"/>
              </a:rPr>
              <a:t> </a:t>
            </a:r>
            <a:endParaRPr lang="fr-CH" b="1" dirty="0" smtClean="0">
              <a:cs typeface="Adobe Devanagari" panose="02040503050201020203" pitchFamily="18" charset="0"/>
            </a:endParaRPr>
          </a:p>
          <a:p>
            <a:pPr algn="ctr"/>
            <a:r>
              <a:rPr lang="fr-CH" b="1" dirty="0" smtClean="0">
                <a:cs typeface="Adobe Devanagari" panose="02040503050201020203" pitchFamily="18" charset="0"/>
              </a:rPr>
              <a:t>La dissolution de la </a:t>
            </a:r>
            <a:r>
              <a:rPr lang="fr-CH" b="1" dirty="0" smtClean="0">
                <a:cs typeface="Adobe Devanagari" panose="02040503050201020203" pitchFamily="18" charset="0"/>
              </a:rPr>
              <a:t>responsabilité ?</a:t>
            </a:r>
            <a:endParaRPr lang="fr-CH" b="1" dirty="0" smtClean="0">
              <a:cs typeface="Adobe Devanagari" panose="02040503050201020203" pitchFamily="18" charset="0"/>
            </a:endParaRPr>
          </a:p>
          <a:p>
            <a:pPr algn="ctr"/>
            <a:endParaRPr lang="fr-CH" b="1" dirty="0">
              <a:cs typeface="Adobe Devanagari" panose="02040503050201020203" pitchFamily="18" charset="0"/>
            </a:endParaRPr>
          </a:p>
          <a:p>
            <a:pPr algn="ctr"/>
            <a:r>
              <a:rPr lang="fr-CH" b="1" dirty="0">
                <a:cs typeface="Adobe Devanagari" panose="02040503050201020203" pitchFamily="18" charset="0"/>
              </a:rPr>
              <a:t>Morale du faible ou nihilisme du </a:t>
            </a:r>
            <a:r>
              <a:rPr lang="fr-CH" b="1" dirty="0" smtClean="0">
                <a:cs typeface="Adobe Devanagari" panose="02040503050201020203" pitchFamily="18" charset="0"/>
              </a:rPr>
              <a:t>faible et normes sociales</a:t>
            </a:r>
            <a:endParaRPr lang="fr-CH" b="1" dirty="0" smtClean="0">
              <a:cs typeface="Adobe Devanagari" panose="02040503050201020203" pitchFamily="18" charset="0"/>
            </a:endParaRPr>
          </a:p>
          <a:p>
            <a:pPr algn="ctr"/>
            <a:endParaRPr lang="fr-CH" b="1" dirty="0">
              <a:cs typeface="Adobe Devanagari" panose="02040503050201020203" pitchFamily="18" charset="0"/>
            </a:endParaRPr>
          </a:p>
          <a:p>
            <a:pPr algn="ctr"/>
            <a:r>
              <a:rPr lang="fr-CH" b="1" dirty="0" smtClean="0">
                <a:cs typeface="Adobe Devanagari" panose="02040503050201020203" pitchFamily="18" charset="0"/>
              </a:rPr>
              <a:t>Pourquoi </a:t>
            </a:r>
            <a:r>
              <a:rPr lang="fr-CH" b="1" dirty="0">
                <a:cs typeface="Adobe Devanagari" panose="02040503050201020203" pitchFamily="18" charset="0"/>
              </a:rPr>
              <a:t>le perspectivisme</a:t>
            </a:r>
            <a:r>
              <a:rPr lang="fr-CH" b="1" dirty="0" smtClean="0">
                <a:cs typeface="Adobe Devanagari" panose="02040503050201020203" pitchFamily="18" charset="0"/>
              </a:rPr>
              <a:t>? </a:t>
            </a:r>
          </a:p>
          <a:p>
            <a:pPr algn="ctr"/>
            <a:endParaRPr lang="fr-CH" b="1" dirty="0">
              <a:cs typeface="Adobe Devanagari" panose="02040503050201020203" pitchFamily="18" charset="0"/>
            </a:endParaRPr>
          </a:p>
          <a:p>
            <a:pPr algn="ctr"/>
            <a:r>
              <a:rPr lang="fr-CH" b="1" dirty="0" smtClean="0">
                <a:cs typeface="Adobe Devanagari" panose="02040503050201020203" pitchFamily="18" charset="0"/>
              </a:rPr>
              <a:t>Un enseignement qui évite le sentiment de culpabilité</a:t>
            </a:r>
            <a:endParaRPr lang="fr-CH" b="1" dirty="0"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5874" y="1755772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H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«L’enfant </a:t>
            </a:r>
            <a:r>
              <a:rPr lang="fr-CH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est innocence et oubli, un renouveau et un jeu, une roue qui roule sur elle-même, un premier mouvement, une sainte affirmation.</a:t>
            </a:r>
          </a:p>
          <a:p>
            <a:endParaRPr lang="fr-CH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fr-CH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Oui, pour le jeu divin de la création, ô mes frères, il faut une sainte affirmation : l’esprit veut maintenant sa propre volonté, celui qui a perdu le monde veut gagner son propre monde</a:t>
            </a:r>
            <a:r>
              <a:rPr lang="fr-CH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.»</a:t>
            </a:r>
          </a:p>
          <a:p>
            <a:endParaRPr lang="fr-CH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fr-CH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fr-CH" i="1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Zarthoustra</a:t>
            </a:r>
            <a:r>
              <a:rPr lang="fr-CH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, «Les trois métamorphoses»</a:t>
            </a:r>
            <a:endParaRPr lang="fr-CH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8946" y="1409253"/>
            <a:ext cx="862763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Bourdieu, P. (1980). </a:t>
            </a:r>
            <a:r>
              <a:rPr lang="fr-CH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Le sens pratique. </a:t>
            </a:r>
            <a:r>
              <a:rPr lang="fr-CH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Paris : Minuit.</a:t>
            </a:r>
          </a:p>
          <a:p>
            <a:r>
              <a:rPr lang="fr-CH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Deleuze</a:t>
            </a:r>
            <a:r>
              <a:rPr lang="fr-CH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G. (1965). </a:t>
            </a:r>
            <a:r>
              <a:rPr lang="fr-CH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Nietzsche</a:t>
            </a:r>
            <a:r>
              <a:rPr lang="fr-CH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. Paris : PUF.</a:t>
            </a:r>
          </a:p>
          <a:p>
            <a:r>
              <a:rPr lang="fr-CH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Kohler A., Donzé T. (2017). «De la pensée qu’il faut apprendre ou formater, à l’apprentissage de la pensée: quelques éléments d’une épistémologie perspectiviste pour un usage scolaire», in </a:t>
            </a:r>
            <a:r>
              <a:rPr lang="fr-CH" sz="1400" i="1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Et si l’école apprenait à penser</a:t>
            </a:r>
            <a:r>
              <a:rPr lang="fr-CH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, Bienne: HEP-BEJUNE</a:t>
            </a:r>
          </a:p>
          <a:p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Kohler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A. (2010). To Think Human out of  the Machine Paradigm: Homo ex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Machina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  <a:endParaRPr lang="fr-CH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Integrative Psychological and Behavioral Science, 44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39-57.</a:t>
            </a:r>
            <a:endParaRPr lang="fr-CH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Morin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E., (1982-1990). </a:t>
            </a:r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Science avec conscience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. Paris :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Librairie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Arthème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Fayard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 &amp; Editions du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Seuil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Nagel, Th. </a:t>
            </a:r>
          </a:p>
          <a:p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Nietzsche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F. (1993). </a:t>
            </a:r>
            <a:r>
              <a:rPr lang="en-US" sz="1400" i="1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Œuvres</a:t>
            </a:r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sz="1400" i="1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complètes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. Paris :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Laffont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r>
              <a:rPr lang="en-US" sz="1400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Onfray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M. (2011). </a:t>
            </a:r>
            <a:r>
              <a:rPr lang="en-US" sz="1400" i="1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Contre</a:t>
            </a:r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-histoire de la </a:t>
            </a:r>
            <a:r>
              <a:rPr lang="en-US" sz="1400" i="1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philosophie</a:t>
            </a:r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tome VII. 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Paris :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Grasset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r>
              <a:rPr lang="en-US" sz="1400" dirty="0" err="1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Tozzi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, M. (2005). </a:t>
            </a:r>
            <a:r>
              <a:rPr lang="en-US" sz="1400" i="1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Penser</a:t>
            </a:r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 par </a:t>
            </a:r>
            <a:r>
              <a:rPr lang="en-US" sz="1400" i="1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soi-même</a:t>
            </a:r>
            <a:r>
              <a:rPr lang="en-US" sz="1400" i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. </a:t>
            </a:r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Lyon : Chr. </a:t>
            </a:r>
            <a:r>
              <a:rPr lang="en-US" sz="1400" dirty="0" err="1">
                <a:latin typeface="Adobe Devanagari" panose="02040503050201020203" pitchFamily="18" charset="0"/>
                <a:cs typeface="Adobe Devanagari" panose="02040503050201020203" pitchFamily="18" charset="0"/>
              </a:rPr>
              <a:t>Sociale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endParaRPr lang="en-U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  <a:hlinkClick r:id="rId2"/>
              </a:rPr>
              <a:t>https://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  <a:hlinkClick r:id="rId2"/>
              </a:rPr>
              <a:t>newrepublic.com/article/115279/joshua-greenes-moral-tribes-reviewed-thomas-nagel</a:t>
            </a:r>
            <a:endParaRPr lang="en-U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r>
              <a:rPr lang="en-US" sz="1400" dirty="0">
                <a:latin typeface="Adobe Devanagari" panose="02040503050201020203" pitchFamily="18" charset="0"/>
                <a:cs typeface="Adobe Devanagari" panose="02040503050201020203" pitchFamily="18" charset="0"/>
                <a:hlinkClick r:id="rId3"/>
              </a:rPr>
              <a:t>https://</a:t>
            </a:r>
            <a:r>
              <a:rPr lang="en-US" sz="1400" dirty="0" smtClean="0">
                <a:latin typeface="Adobe Devanagari" panose="02040503050201020203" pitchFamily="18" charset="0"/>
                <a:cs typeface="Adobe Devanagari" panose="02040503050201020203" pitchFamily="18" charset="0"/>
                <a:hlinkClick r:id="rId3"/>
              </a:rPr>
              <a:t>www.letemps.ch/societe/2015/12/04/climat-se-rechauffe-nos-coeurs-froids</a:t>
            </a:r>
            <a:endParaRPr lang="en-U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1400" dirty="0" smtClean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n-US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fr-CH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fr-CH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fr-CH" sz="14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EP-BEJUN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_Présentation PPT_Modèle" id="{33CCE620-B079-4C5B-A76D-1CB7CAC741E6}" vid="{51324236-DF70-4715-A826-ADD7D083B8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2017_Présentation PPT_Modèle</Template>
  <TotalTime>151</TotalTime>
  <Words>272</Words>
  <Application>Microsoft Office PowerPoint</Application>
  <PresentationFormat>Grand écran</PresentationFormat>
  <Paragraphs>41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Adobe Devanagari</vt:lpstr>
      <vt:lpstr>Arial</vt:lpstr>
      <vt:lpstr>Arial Narrow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SIEN Etat de Neuchâtel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Donzé Tristan</dc:creator>
  <cp:lastModifiedBy>Donzé Tristan</cp:lastModifiedBy>
  <cp:revision>20</cp:revision>
  <dcterms:created xsi:type="dcterms:W3CDTF">2017-11-29T21:20:50Z</dcterms:created>
  <dcterms:modified xsi:type="dcterms:W3CDTF">2017-12-05T16:39:13Z</dcterms:modified>
</cp:coreProperties>
</file>